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9" r:id="rId10"/>
    <p:sldId id="263" r:id="rId11"/>
    <p:sldId id="264" r:id="rId12"/>
    <p:sldId id="265" r:id="rId13"/>
    <p:sldId id="272" r:id="rId14"/>
    <p:sldId id="268" r:id="rId15"/>
    <p:sldId id="271" r:id="rId16"/>
    <p:sldId id="275" r:id="rId17"/>
    <p:sldId id="277" r:id="rId18"/>
    <p:sldId id="273" r:id="rId19"/>
    <p:sldId id="274" r:id="rId20"/>
    <p:sldId id="281" r:id="rId21"/>
    <p:sldId id="302" r:id="rId22"/>
    <p:sldId id="280" r:id="rId23"/>
    <p:sldId id="279" r:id="rId24"/>
    <p:sldId id="278" r:id="rId25"/>
    <p:sldId id="283" r:id="rId26"/>
    <p:sldId id="296" r:id="rId27"/>
    <p:sldId id="270" r:id="rId28"/>
    <p:sldId id="284" r:id="rId29"/>
    <p:sldId id="285" r:id="rId30"/>
    <p:sldId id="286" r:id="rId31"/>
    <p:sldId id="287" r:id="rId32"/>
    <p:sldId id="298" r:id="rId33"/>
    <p:sldId id="288" r:id="rId34"/>
    <p:sldId id="289" r:id="rId35"/>
    <p:sldId id="290" r:id="rId36"/>
    <p:sldId id="299" r:id="rId37"/>
    <p:sldId id="291" r:id="rId38"/>
    <p:sldId id="295" r:id="rId39"/>
    <p:sldId id="300" r:id="rId40"/>
    <p:sldId id="292" r:id="rId41"/>
    <p:sldId id="293" r:id="rId42"/>
    <p:sldId id="294" r:id="rId43"/>
    <p:sldId id="30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851" autoAdjust="0"/>
  </p:normalViewPr>
  <p:slideViewPr>
    <p:cSldViewPr snapToGrid="0">
      <p:cViewPr varScale="1">
        <p:scale>
          <a:sx n="71" d="100"/>
          <a:sy n="71" d="100"/>
        </p:scale>
        <p:origin x="10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3683E-72F0-41EA-BF75-C39AB363059D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2CFA9-5431-4066-874C-05806D709D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82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2. 3 Open Problem: More Robust Coarsening Scheme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87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 large graphs – not sufficient to overcome</a:t>
            </a:r>
            <a:r>
              <a:rPr lang="en-IN" baseline="0" dirty="0"/>
              <a:t> many local minima that often exist in space of all possible layouts.</a:t>
            </a:r>
          </a:p>
          <a:p>
            <a:pPr marL="228600" indent="-228600">
              <a:buAutoNum type="arabicPeriod"/>
            </a:pPr>
            <a:r>
              <a:rPr lang="en-IN" baseline="0" dirty="0"/>
              <a:t>Multilevel approach</a:t>
            </a:r>
          </a:p>
          <a:p>
            <a:pPr marL="228600" indent="-228600">
              <a:buAutoNum type="arabicPeriod" startAt="2"/>
            </a:pPr>
            <a:r>
              <a:rPr lang="en-IN" baseline="0" dirty="0"/>
              <a:t>Nested Space portioning data structure</a:t>
            </a:r>
          </a:p>
          <a:p>
            <a:endParaRPr lang="en-IN" dirty="0"/>
          </a:p>
          <a:p>
            <a:r>
              <a:rPr lang="en-IN" dirty="0"/>
              <a:t>Force</a:t>
            </a:r>
            <a:r>
              <a:rPr lang="en-IN" baseline="0" dirty="0"/>
              <a:t>-directed </a:t>
            </a:r>
            <a:r>
              <a:rPr lang="en-IN" baseline="0" dirty="0" err="1"/>
              <a:t>algo</a:t>
            </a:r>
            <a:r>
              <a:rPr lang="en-IN" baseline="0" dirty="0"/>
              <a:t> – 2 loops. Outer –over each vertex. 2 inner loops. </a:t>
            </a:r>
          </a:p>
          <a:p>
            <a:r>
              <a:rPr lang="en-IN" baseline="0" dirty="0"/>
              <a:t>2</a:t>
            </a:r>
            <a:r>
              <a:rPr lang="en-IN" baseline="30000" dirty="0"/>
              <a:t>nd</a:t>
            </a:r>
            <a:r>
              <a:rPr lang="en-IN" baseline="0" dirty="0"/>
              <a:t> inner loop – all-to-all repulsive forces.</a:t>
            </a:r>
          </a:p>
          <a:p>
            <a:r>
              <a:rPr lang="en-IN" baseline="0" dirty="0"/>
              <a:t>Overall complexity – O(|V|^2)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9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Quadtree- </a:t>
            </a:r>
          </a:p>
          <a:p>
            <a:r>
              <a:rPr lang="en-IN" dirty="0"/>
              <a:t>Form a square that</a:t>
            </a:r>
            <a:r>
              <a:rPr lang="en-IN" baseline="0" dirty="0"/>
              <a:t> encloses all vertices – level 0</a:t>
            </a:r>
          </a:p>
          <a:p>
            <a:r>
              <a:rPr lang="en-IN" baseline="0" dirty="0"/>
              <a:t>Subdivide into 4 squares – level 1</a:t>
            </a:r>
          </a:p>
          <a:p>
            <a:r>
              <a:rPr lang="en-IN" baseline="0" dirty="0"/>
              <a:t>Continue</a:t>
            </a:r>
          </a:p>
          <a:p>
            <a:r>
              <a:rPr lang="en-IN" baseline="0" dirty="0"/>
              <a:t>Until it contains no more than 1 square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278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3. S is far from i if width ds of square that contains </a:t>
            </a:r>
            <a:r>
              <a:rPr lang="en-IN" dirty="0" err="1"/>
              <a:t>supernode</a:t>
            </a:r>
            <a:r>
              <a:rPr lang="en-IN" dirty="0"/>
              <a:t> is small,</a:t>
            </a:r>
            <a:r>
              <a:rPr lang="en-IN" baseline="0" dirty="0"/>
              <a:t> compared with distance b/w S and i</a:t>
            </a:r>
            <a:r>
              <a:rPr lang="en-IN" dirty="0"/>
              <a:t> .</a:t>
            </a:r>
          </a:p>
          <a:p>
            <a:endParaRPr lang="en-IN" dirty="0"/>
          </a:p>
          <a:p>
            <a:r>
              <a:rPr lang="en-IN" dirty="0"/>
              <a:t>.</a:t>
            </a:r>
            <a:r>
              <a:rPr lang="en-IN" baseline="0" dirty="0"/>
              <a:t> Further improved – consider at </a:t>
            </a:r>
            <a:r>
              <a:rPr lang="en-IN" baseline="0" dirty="0" err="1"/>
              <a:t>supernode-supernode</a:t>
            </a:r>
            <a:r>
              <a:rPr lang="en-IN" baseline="0" dirty="0"/>
              <a:t> level instead of vertex-</a:t>
            </a:r>
            <a:r>
              <a:rPr lang="en-IN" baseline="0" dirty="0" err="1"/>
              <a:t>supernode</a:t>
            </a:r>
            <a:r>
              <a:rPr lang="en-IN" baseline="0" dirty="0"/>
              <a:t> level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7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/>
              <a:t>1. Further improved – consider at </a:t>
            </a:r>
            <a:r>
              <a:rPr lang="en-IN" baseline="0" dirty="0" err="1"/>
              <a:t>supernode-supernode</a:t>
            </a:r>
            <a:r>
              <a:rPr lang="en-IN" baseline="0" dirty="0"/>
              <a:t> level instead of vertex-</a:t>
            </a:r>
            <a:r>
              <a:rPr lang="en-IN" baseline="0" dirty="0" err="1"/>
              <a:t>supernode</a:t>
            </a:r>
            <a:r>
              <a:rPr lang="en-IN" baseline="0" dirty="0"/>
              <a:t> level</a:t>
            </a:r>
            <a:endParaRPr lang="en-IN" dirty="0"/>
          </a:p>
          <a:p>
            <a:r>
              <a:rPr lang="en-IN" dirty="0"/>
              <a:t>2. 2. Physical system of springs and electrical charges has many local minimum configurations, applying</a:t>
            </a:r>
            <a:r>
              <a:rPr lang="en-IN" baseline="0" dirty="0"/>
              <a:t> to forced directed algorithm directly to a random initial layout is unlikely to give an optimal layout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05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72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19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Based</a:t>
            </a:r>
            <a:r>
              <a:rPr lang="en-IN" baseline="0" dirty="0"/>
              <a:t> on Edge collapsing (EC)</a:t>
            </a:r>
          </a:p>
          <a:p>
            <a:r>
              <a:rPr lang="en-IN" baseline="0" dirty="0"/>
              <a:t>Maximal set of edges</a:t>
            </a:r>
          </a:p>
          <a:p>
            <a:r>
              <a:rPr lang="en-IN" baseline="0" dirty="0"/>
              <a:t>With no edges incident on the same vertex</a:t>
            </a:r>
          </a:p>
          <a:p>
            <a:r>
              <a:rPr lang="en-IN" baseline="0" dirty="0"/>
              <a:t>Each edge and its corresponding pair of vertices – coalesced into new vertex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4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/>
              <a:t>Maximal set of vertices</a:t>
            </a:r>
          </a:p>
          <a:p>
            <a:r>
              <a:rPr lang="en-IN" baseline="0" dirty="0"/>
              <a:t>No 2 vertices in the set are connected by an edge in the graph</a:t>
            </a:r>
          </a:p>
          <a:p>
            <a:r>
              <a:rPr lang="en-IN" baseline="0" dirty="0"/>
              <a:t>Edges of coarser graph – formed through linking 2 vertices in minimal </a:t>
            </a:r>
            <a:r>
              <a:rPr lang="en-IN" baseline="0" dirty="0" err="1"/>
              <a:t>indendent</a:t>
            </a:r>
            <a:r>
              <a:rPr lang="en-IN" baseline="0" dirty="0"/>
              <a:t> vertex set by an edge – if their distance </a:t>
            </a:r>
            <a:r>
              <a:rPr lang="en-IN" baseline="0" dirty="0" err="1"/>
              <a:t>aprat</a:t>
            </a:r>
            <a:r>
              <a:rPr lang="en-IN" baseline="0" dirty="0"/>
              <a:t> is no greater than 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39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3. </a:t>
            </a:r>
            <a:r>
              <a:rPr lang="en-IN" dirty="0"/>
              <a:t>with suitable algorithm (Eg. Force Directed Algorithm)</a:t>
            </a:r>
          </a:p>
          <a:p>
            <a:endParaRPr lang="en-IN" dirty="0"/>
          </a:p>
          <a:p>
            <a:r>
              <a:rPr lang="en-IN" dirty="0"/>
              <a:t>Because</a:t>
            </a:r>
            <a:r>
              <a:rPr lang="en-IN" baseline="0" dirty="0"/>
              <a:t> the graph at coarsest level is very small – likely that it can be laid out optimally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687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, with further refinement at each level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16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2. No strict criteria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22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Mesh-graph</a:t>
            </a:r>
            <a:r>
              <a:rPr lang="en-IN" baseline="0" dirty="0"/>
              <a:t> : </a:t>
            </a:r>
            <a:r>
              <a:rPr lang="en-IN" dirty="0"/>
              <a:t>vertices are closer together near the boundary, compared to interior of the mesh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62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2.1 Overcome limitation: Possible to assign weaker attractive force and stronger repulsive force for longer edges. This treatment is not as</a:t>
            </a:r>
            <a:r>
              <a:rPr lang="en-IN" baseline="0" dirty="0"/>
              <a:t> principled and direct as stress model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48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80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Predates the stress model</a:t>
            </a:r>
          </a:p>
          <a:p>
            <a:r>
              <a:rPr lang="en-IN" dirty="0"/>
              <a:t>MDS</a:t>
            </a:r>
            <a:r>
              <a:rPr lang="en-IN" baseline="0" dirty="0"/>
              <a:t> – Multidimensional Scaling</a:t>
            </a:r>
          </a:p>
          <a:p>
            <a:endParaRPr lang="en-I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err="1"/>
              <a:t>Bij</a:t>
            </a:r>
            <a:r>
              <a:rPr lang="en-IN" baseline="0" dirty="0"/>
              <a:t> – 2 norm</a:t>
            </a:r>
          </a:p>
          <a:p>
            <a:r>
              <a:rPr lang="en-IN" baseline="0" dirty="0"/>
              <a:t>In real data – unlikely to  find an embedding that fits the distances perfectly</a:t>
            </a:r>
          </a:p>
          <a:p>
            <a:r>
              <a:rPr lang="en-IN" baseline="0" dirty="0"/>
              <a:t>Still expect </a:t>
            </a:r>
            <a:r>
              <a:rPr lang="en-IN" baseline="0" dirty="0" err="1"/>
              <a:t>bij</a:t>
            </a:r>
            <a:r>
              <a:rPr lang="en-IN" baseline="0" dirty="0"/>
              <a:t> to be good approximation of x(transpose)*x</a:t>
            </a:r>
          </a:p>
          <a:p>
            <a:endParaRPr lang="en-IN" baseline="0" dirty="0"/>
          </a:p>
          <a:p>
            <a:r>
              <a:rPr lang="en-IN" dirty="0"/>
              <a:t>“Double </a:t>
            </a:r>
            <a:r>
              <a:rPr lang="en-IN" dirty="0" err="1"/>
              <a:t>centering</a:t>
            </a:r>
            <a:r>
              <a:rPr lang="en-IN" dirty="0"/>
              <a:t>” is subtracting the row and column means of the matrix from its elements, adding the grand mean and multiplying by -1/2.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874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138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4. Vertices</a:t>
            </a:r>
            <a:r>
              <a:rPr lang="en-IN" baseline="0" dirty="0"/>
              <a:t> cling to each other, making details of graph unclear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454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729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5. pseudo-inverse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36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57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/>
              <a:t>Under direction of Alfonso X(1221-1284),King of</a:t>
            </a:r>
            <a:r>
              <a:rPr lang="en-IN" baseline="0" dirty="0"/>
              <a:t> Castile(Spain)</a:t>
            </a:r>
          </a:p>
          <a:p>
            <a:pPr marL="228600" indent="-228600">
              <a:buAutoNum type="arabicPeriod"/>
            </a:pPr>
            <a:endParaRPr lang="en-IN" baseline="0" dirty="0"/>
          </a:p>
          <a:p>
            <a:pPr marL="228600" indent="-228600">
              <a:buAutoNum type="arabicPeriod"/>
            </a:pPr>
            <a:r>
              <a:rPr lang="en-IN" baseline="0" dirty="0"/>
              <a:t>1735 – Euler – Problem – Find walk through city of Konigsberg. 2 islands A,D connected to mainland C,B.  Walk must cross each bridge once and only once. Proved walk is impossible.</a:t>
            </a:r>
          </a:p>
          <a:p>
            <a:pPr marL="0" indent="0">
              <a:buNone/>
            </a:pPr>
            <a:endParaRPr lang="en-IN" baseline="0" dirty="0"/>
          </a:p>
          <a:p>
            <a:pPr marL="0" indent="0">
              <a:buNone/>
            </a:pPr>
            <a:r>
              <a:rPr lang="en-IN" baseline="0" dirty="0"/>
              <a:t>Euler paper – Foundations of Graph Theory!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746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913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Objective</a:t>
            </a:r>
            <a:r>
              <a:rPr lang="en-IN" baseline="0" dirty="0"/>
              <a:t> function </a:t>
            </a:r>
            <a:r>
              <a:rPr lang="en-IN" baseline="0" dirty="0" err="1"/>
              <a:t>Lw</a:t>
            </a:r>
            <a:r>
              <a:rPr lang="en-IN" baseline="0" dirty="0"/>
              <a:t> norm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55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20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2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13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Limit our</a:t>
            </a:r>
            <a:r>
              <a:rPr lang="en-IN" baseline="0" dirty="0"/>
              <a:t> attention – straight edge drawing of undirected graph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316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AIM – find xi for all i</a:t>
            </a:r>
            <a:r>
              <a:rPr lang="en-IN" baseline="0" dirty="0"/>
              <a:t>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V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solve the problem – find minimal energy configuration of the physical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40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Represents graph drawing problem by a system of electrically charged vertices attracted to each other by springs. Vertices also repel each other by electrical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17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/>
              <a:t>Fa </a:t>
            </a:r>
            <a:r>
              <a:rPr lang="en-IN" baseline="0" dirty="0"/>
              <a:t>exerted on i form its neighbour j </a:t>
            </a:r>
            <a:r>
              <a:rPr lang="en-IN" dirty="0"/>
              <a:t> proportional to square of distance between</a:t>
            </a:r>
            <a:r>
              <a:rPr lang="en-IN" baseline="0" dirty="0"/>
              <a:t> i and j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baseline="0" dirty="0"/>
              <a:t>Fr exerted on i form any j is inversely proportional to </a:t>
            </a:r>
            <a:r>
              <a:rPr lang="en-IN" dirty="0"/>
              <a:t>distance between</a:t>
            </a:r>
            <a:r>
              <a:rPr lang="en-IN" baseline="0" dirty="0"/>
              <a:t> i and j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baseline="0" dirty="0"/>
              <a:t>K = parameter related to nominal edge length of the final layout</a:t>
            </a:r>
          </a:p>
          <a:p>
            <a:pPr marL="228600" indent="-228600"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3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Force–directed algorithm – Appropriate</a:t>
            </a:r>
            <a:r>
              <a:rPr lang="en-IN" baseline="0" dirty="0"/>
              <a:t> when we talk about – “procedure that involves calculating forces exerted on vertices, moving them along the direction of forces, and repeating until the system comes to an equilibrium state.”</a:t>
            </a:r>
          </a:p>
          <a:p>
            <a:endParaRPr lang="en-IN" baseline="0" dirty="0"/>
          </a:p>
          <a:p>
            <a:r>
              <a:rPr lang="en-IN" baseline="0" dirty="0"/>
              <a:t>G- input graph, x – initial positions, </a:t>
            </a:r>
            <a:r>
              <a:rPr lang="en-IN" baseline="0" dirty="0" err="1"/>
              <a:t>tol</a:t>
            </a:r>
            <a:r>
              <a:rPr lang="en-IN" baseline="0" dirty="0"/>
              <a:t> – tolerance, K – nominal edge length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936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FA9-5431-4066-874C-05806D709D2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8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40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9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1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36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5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34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59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16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9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DE16-66A9-49C3-9628-0F5485917594}" type="datetimeFigureOut">
              <a:rPr lang="en-IN" smtClean="0"/>
              <a:t>12-04-2017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7045-EB26-473D-8398-29A6F4ECA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4363"/>
            <a:ext cx="9144000" cy="2387600"/>
          </a:xfrm>
        </p:spPr>
        <p:txBody>
          <a:bodyPr/>
          <a:lstStyle/>
          <a:p>
            <a:r>
              <a:rPr lang="en-IN" dirty="0"/>
              <a:t>Algorithms for Visualizing Large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4725" y="4271963"/>
            <a:ext cx="3028950" cy="848437"/>
          </a:xfrm>
        </p:spPr>
        <p:txBody>
          <a:bodyPr tIns="0" bIns="0">
            <a:spAutoFit/>
          </a:bodyPr>
          <a:lstStyle/>
          <a:p>
            <a:pPr algn="l"/>
            <a:r>
              <a:rPr lang="en-IN" sz="3200" dirty="0"/>
              <a:t>-</a:t>
            </a:r>
            <a:r>
              <a:rPr lang="en-IN" sz="3200" dirty="0" err="1"/>
              <a:t>Yifan</a:t>
            </a:r>
            <a:r>
              <a:rPr lang="en-IN" sz="3200" dirty="0"/>
              <a:t> Hu</a:t>
            </a:r>
          </a:p>
          <a:p>
            <a:pPr algn="l"/>
            <a:r>
              <a:rPr lang="en-IN" sz="2000" dirty="0"/>
              <a:t>  (AT&amp;T Labs Research)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" y="5214938"/>
            <a:ext cx="3390899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200" dirty="0"/>
              <a:t>Presented by:</a:t>
            </a:r>
          </a:p>
          <a:p>
            <a:pPr algn="l"/>
            <a:r>
              <a:rPr lang="en-IN" sz="3200" dirty="0"/>
              <a:t>Shreyas Prabhakar</a:t>
            </a:r>
          </a:p>
        </p:txBody>
      </p:sp>
    </p:spTree>
    <p:extLst>
      <p:ext uri="{BB962C8B-B14F-4D97-AF65-F5344CB8AC3E}">
        <p14:creationId xmlns:p14="http://schemas.microsoft.com/office/powerpoint/2010/main" val="21416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Spring-Electrical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517"/>
                <a:ext cx="10515600" cy="4874114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Attractive Spring Force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IN" dirty="0"/>
              </a:p>
              <a:p>
                <a:r>
                  <a:rPr lang="en-IN" dirty="0"/>
                  <a:t>Repulsive Electrical Force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I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IN" dirty="0"/>
              </a:p>
              <a:p>
                <a:r>
                  <a:rPr lang="en-IN" dirty="0"/>
                  <a:t>Energy of the Physical System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517"/>
                <a:ext cx="10515600" cy="4874114"/>
              </a:xfrm>
              <a:blipFill>
                <a:blip r:embed="rId4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4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Force-Directed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4908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sz="3600" dirty="0"/>
              <a:t>Starts with random layout</a:t>
            </a:r>
          </a:p>
          <a:p>
            <a:r>
              <a:rPr lang="en-IN" sz="3600" dirty="0"/>
              <a:t>Calculate combined attractive and repulsive forces on each vertex</a:t>
            </a:r>
          </a:p>
          <a:p>
            <a:r>
              <a:rPr lang="en-IN" sz="3600" dirty="0"/>
              <a:t>Move the vertices along the direction of force for a certain step length</a:t>
            </a:r>
          </a:p>
          <a:p>
            <a:r>
              <a:rPr lang="en-IN" sz="3600" dirty="0"/>
              <a:t>Decrease step length for each iteration</a:t>
            </a:r>
          </a:p>
          <a:p>
            <a:r>
              <a:rPr lang="en-IN" sz="3600" dirty="0"/>
              <a:t>Repeat until the layout stabilizes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600" y="365125"/>
            <a:ext cx="5156548" cy="61199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 err="1"/>
              <a:t>ForceDirectedAlgorithm</a:t>
            </a:r>
            <a:r>
              <a:rPr lang="en-IN" dirty="0"/>
              <a:t>(G, x, </a:t>
            </a:r>
            <a:r>
              <a:rPr lang="en-IN" dirty="0" err="1"/>
              <a:t>tol</a:t>
            </a:r>
            <a:r>
              <a:rPr lang="en-IN" dirty="0"/>
              <a:t>, K) {</a:t>
            </a:r>
          </a:p>
          <a:p>
            <a:pPr marL="0" indent="0">
              <a:buNone/>
            </a:pPr>
            <a:r>
              <a:rPr lang="en-IN" dirty="0"/>
              <a:t>converged = FALSE;</a:t>
            </a:r>
          </a:p>
          <a:p>
            <a:pPr marL="0" indent="0">
              <a:buNone/>
            </a:pPr>
            <a:r>
              <a:rPr lang="en-IN" dirty="0"/>
              <a:t>step = initial step length;</a:t>
            </a:r>
          </a:p>
          <a:p>
            <a:pPr marL="0" indent="0">
              <a:buNone/>
            </a:pPr>
            <a:r>
              <a:rPr lang="en-IN" dirty="0"/>
              <a:t>while (converged equals FALSE) {</a:t>
            </a:r>
          </a:p>
          <a:p>
            <a:pPr marL="0" indent="0">
              <a:buNone/>
            </a:pPr>
            <a:r>
              <a:rPr lang="en-IN" dirty="0"/>
              <a:t>	x0 = x;</a:t>
            </a:r>
          </a:p>
          <a:p>
            <a:pPr marL="0" indent="0">
              <a:buNone/>
            </a:pPr>
            <a:r>
              <a:rPr lang="en-IN" dirty="0"/>
              <a:t>	for i ∈ V {</a:t>
            </a:r>
          </a:p>
          <a:p>
            <a:pPr marL="0" indent="0">
              <a:buNone/>
            </a:pPr>
            <a:r>
              <a:rPr lang="en-IN" dirty="0"/>
              <a:t>		f = 0;</a:t>
            </a:r>
          </a:p>
          <a:p>
            <a:pPr marL="0" indent="0">
              <a:buNone/>
            </a:pPr>
            <a:r>
              <a:rPr lang="en-IN" dirty="0"/>
              <a:t>		for (j ↔ i) f := f + Fa(i, j);</a:t>
            </a:r>
          </a:p>
          <a:p>
            <a:pPr marL="0" indent="0">
              <a:buNone/>
            </a:pPr>
            <a:r>
              <a:rPr lang="en-IN" dirty="0"/>
              <a:t>		for (j 6= i, j ∈ V ) f := f + Fr(i, j);</a:t>
            </a:r>
          </a:p>
          <a:p>
            <a:pPr marL="0" indent="0">
              <a:buNone/>
            </a:pPr>
            <a:r>
              <a:rPr lang="en-IN" dirty="0"/>
              <a:t>		xi := xi + step ∗ (f/||f||);</a:t>
            </a:r>
          </a:p>
          <a:p>
            <a:pPr marL="0" indent="0">
              <a:buNone/>
            </a:pPr>
            <a:r>
              <a:rPr lang="en-IN" dirty="0"/>
              <a:t>	}</a:t>
            </a:r>
          </a:p>
          <a:p>
            <a:pPr marL="0" indent="0">
              <a:buNone/>
            </a:pPr>
            <a:r>
              <a:rPr lang="en-IN" dirty="0"/>
              <a:t>	step := update </a:t>
            </a:r>
            <a:r>
              <a:rPr lang="en-IN" dirty="0" err="1"/>
              <a:t>steplength</a:t>
            </a:r>
            <a:r>
              <a:rPr lang="en-IN" dirty="0"/>
              <a:t>(step, x, x0);</a:t>
            </a:r>
          </a:p>
          <a:p>
            <a:pPr marL="0" indent="0">
              <a:buNone/>
            </a:pPr>
            <a:r>
              <a:rPr lang="en-IN" dirty="0"/>
              <a:t>	if (||x − x0|| &lt; </a:t>
            </a:r>
            <a:r>
              <a:rPr lang="en-IN" dirty="0" err="1"/>
              <a:t>tol</a:t>
            </a:r>
            <a:r>
              <a:rPr lang="en-IN" dirty="0"/>
              <a:t> ∗ K) converged = TRUE;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return x;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21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Force Directed algorithm</a:t>
            </a:r>
          </a:p>
        </p:txBody>
      </p:sp>
      <p:pic>
        <p:nvPicPr>
          <p:cNvPr id="5" name="Draw Graph Using force-directed graph drawing Algorith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97064" y="1331639"/>
            <a:ext cx="4351338" cy="4351338"/>
          </a:xfrm>
        </p:spPr>
      </p:pic>
      <p:sp>
        <p:nvSpPr>
          <p:cNvPr id="4" name="TextBox 3"/>
          <p:cNvSpPr txBox="1"/>
          <p:nvPr/>
        </p:nvSpPr>
        <p:spPr>
          <a:xfrm>
            <a:off x="838200" y="6280159"/>
            <a:ext cx="48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https://www.youtube.com/watch?v=VxiKoT_I_P4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04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Spring-Electrical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3600" b="1" dirty="0"/>
              <a:t>Fast Force Approximation</a:t>
            </a:r>
          </a:p>
          <a:p>
            <a:pPr lvl="1"/>
            <a:r>
              <a:rPr lang="en-IN" sz="3600" dirty="0">
                <a:solidFill>
                  <a:schemeClr val="bg1">
                    <a:lumMod val="65000"/>
                  </a:schemeClr>
                </a:solidFill>
              </a:rPr>
              <a:t>Multilevel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64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Force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3110" cy="4351338"/>
          </a:xfrm>
        </p:spPr>
        <p:txBody>
          <a:bodyPr>
            <a:normAutofit/>
          </a:bodyPr>
          <a:lstStyle/>
          <a:p>
            <a:r>
              <a:rPr lang="en-IN" dirty="0"/>
              <a:t>Repulsive force calculation resembles </a:t>
            </a:r>
            <a:r>
              <a:rPr lang="en-IN" i="1" dirty="0"/>
              <a:t>n-body</a:t>
            </a:r>
            <a:r>
              <a:rPr lang="en-IN" dirty="0"/>
              <a:t> calculation in physics</a:t>
            </a:r>
          </a:p>
          <a:p>
            <a:pPr lvl="1"/>
            <a:r>
              <a:rPr lang="en-IN" dirty="0"/>
              <a:t>Approximate in </a:t>
            </a:r>
            <a:r>
              <a:rPr lang="en-IN" i="1" dirty="0"/>
              <a:t>O(n </a:t>
            </a:r>
            <a:r>
              <a:rPr lang="en-IN" i="1" dirty="0" err="1"/>
              <a:t>logn</a:t>
            </a:r>
            <a:r>
              <a:rPr lang="en-IN" i="1" dirty="0"/>
              <a:t>) </a:t>
            </a:r>
            <a:r>
              <a:rPr lang="en-IN" dirty="0"/>
              <a:t>time with good accuracy</a:t>
            </a:r>
          </a:p>
          <a:p>
            <a:pPr lvl="1"/>
            <a:r>
              <a:rPr lang="en-IN" dirty="0"/>
              <a:t>Treat far away vertices as </a:t>
            </a:r>
            <a:r>
              <a:rPr lang="en-IN" i="1" dirty="0" err="1"/>
              <a:t>Supernodes</a:t>
            </a:r>
            <a:r>
              <a:rPr lang="en-IN" dirty="0"/>
              <a:t>, using suitable data structure</a:t>
            </a:r>
          </a:p>
          <a:p>
            <a:r>
              <a:rPr lang="en-IN" dirty="0"/>
              <a:t>Quadtree or Octree</a:t>
            </a:r>
          </a:p>
        </p:txBody>
      </p:sp>
      <p:pic>
        <p:nvPicPr>
          <p:cNvPr id="5122" name="Picture 2" descr="http://static.notdot.net/uploads/quad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0" y="1923410"/>
            <a:ext cx="5517931" cy="33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4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Force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Main idea</a:t>
                </a:r>
              </a:p>
              <a:p>
                <a:pPr lvl="1"/>
                <a:r>
                  <a:rPr lang="en-IN" dirty="0"/>
                  <a:t>If a group of vertices, S, lies in a square that is </a:t>
                </a:r>
                <a:r>
                  <a:rPr lang="en-IN" i="1" dirty="0"/>
                  <a:t>“far” </a:t>
                </a:r>
                <a:r>
                  <a:rPr lang="en-IN" dirty="0"/>
                  <a:t>from i, the whole group can be considered a </a:t>
                </a:r>
                <a:r>
                  <a:rPr lang="en-IN" i="1" dirty="0" err="1"/>
                  <a:t>Supernode</a:t>
                </a:r>
                <a:endParaRPr lang="en-IN" i="1" dirty="0"/>
              </a:p>
              <a:p>
                <a:pPr marL="914400" lvl="2" indent="0">
                  <a:buNone/>
                </a:pPr>
                <a:r>
                  <a:rPr lang="en-IN" sz="32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endParaRPr lang="en-IN" sz="2400" i="1" dirty="0"/>
              </a:p>
              <a:p>
                <a:pPr lvl="1"/>
                <a:r>
                  <a:rPr lang="en-IN" dirty="0"/>
                  <a:t>Else traverse down the hierarchy and examine the four sibling squares</a:t>
                </a:r>
              </a:p>
              <a:p>
                <a:r>
                  <a:rPr lang="en-IN" dirty="0"/>
                  <a:t>Repulsive force on vertex i from </a:t>
                </a:r>
                <a:r>
                  <a:rPr lang="en-IN" dirty="0" err="1"/>
                  <a:t>supernode</a:t>
                </a:r>
                <a:r>
                  <a:rPr lang="en-IN" dirty="0"/>
                  <a:t> 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How far is “far”?</a:t>
                </a:r>
              </a:p>
              <a:p>
                <a:pPr marL="457200" lvl="1" indent="0">
                  <a:buNone/>
                </a:pPr>
                <a:r>
                  <a:rPr lang="en-IN" dirty="0"/>
                  <a:t>Barnes-Hut opening criterion</a:t>
                </a:r>
              </a:p>
              <a:p>
                <a:pPr marL="457200" lvl="1" indent="0">
                  <a:buNone/>
                </a:pPr>
                <a:r>
                  <a:rPr lang="en-IN" dirty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IN" dirty="0"/>
                  <a:t>(parameter)</a:t>
                </a:r>
              </a:p>
              <a:p>
                <a:pPr marL="457200" lvl="1" indent="0">
                  <a:buNone/>
                </a:pPr>
                <a:r>
                  <a:rPr lang="en-IN" dirty="0"/>
                  <a:t>Smaller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dirty="0"/>
                  <a:t>, better accuracy. Typical value,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dirty="0"/>
                  <a:t>=1.2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3501" b="-8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59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Force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Time complexity </a:t>
            </a:r>
          </a:p>
          <a:p>
            <a:pPr lvl="1"/>
            <a:r>
              <a:rPr lang="en-IN" dirty="0"/>
              <a:t>Building quadtree – </a:t>
            </a:r>
            <a:r>
              <a:rPr lang="en-IN" i="1" dirty="0"/>
              <a:t>O(|V| </a:t>
            </a:r>
            <a:r>
              <a:rPr lang="en-IN" i="1" dirty="0" err="1"/>
              <a:t>log|V</a:t>
            </a:r>
            <a:r>
              <a:rPr lang="en-IN" i="1" dirty="0"/>
              <a:t>|)</a:t>
            </a:r>
          </a:p>
          <a:p>
            <a:pPr lvl="1"/>
            <a:r>
              <a:rPr lang="en-IN" dirty="0"/>
              <a:t>Finding all </a:t>
            </a:r>
            <a:r>
              <a:rPr lang="en-IN" dirty="0" err="1"/>
              <a:t>supernodes</a:t>
            </a:r>
            <a:r>
              <a:rPr lang="en-IN" dirty="0"/>
              <a:t> – </a:t>
            </a:r>
            <a:r>
              <a:rPr lang="en-IN" i="1" dirty="0"/>
              <a:t>O(</a:t>
            </a:r>
            <a:r>
              <a:rPr lang="en-IN" i="1" dirty="0" err="1"/>
              <a:t>log|V</a:t>
            </a:r>
            <a:r>
              <a:rPr lang="en-IN" i="1" dirty="0"/>
              <a:t>|)</a:t>
            </a:r>
          </a:p>
          <a:p>
            <a:pPr lvl="1"/>
            <a:r>
              <a:rPr lang="en-IN" dirty="0"/>
              <a:t>Overall complexity for each iteration – </a:t>
            </a:r>
            <a:r>
              <a:rPr lang="en-IN" i="1" dirty="0"/>
              <a:t>O(|V| </a:t>
            </a:r>
            <a:r>
              <a:rPr lang="en-IN" i="1" dirty="0" err="1"/>
              <a:t>log|V</a:t>
            </a:r>
            <a:r>
              <a:rPr lang="en-IN" i="1" dirty="0"/>
              <a:t>|)</a:t>
            </a:r>
          </a:p>
          <a:p>
            <a:r>
              <a:rPr lang="en-IN" dirty="0"/>
              <a:t>Limitations</a:t>
            </a:r>
          </a:p>
          <a:p>
            <a:pPr lvl="1"/>
            <a:r>
              <a:rPr lang="en-IN" dirty="0"/>
              <a:t>Repositions one vertex at a time, without “global view” of layout</a:t>
            </a:r>
          </a:p>
          <a:p>
            <a:pPr lvl="1"/>
            <a:r>
              <a:rPr lang="en-IN" dirty="0"/>
              <a:t>Applying to random initial layout is unlikely to give optimal final optimal layout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53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Spring-Electrical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3600" dirty="0">
                <a:solidFill>
                  <a:schemeClr val="bg1">
                    <a:lumMod val="65000"/>
                  </a:schemeClr>
                </a:solidFill>
              </a:rPr>
              <a:t>Fast Force Approximation</a:t>
            </a:r>
          </a:p>
          <a:p>
            <a:pPr lvl="1"/>
            <a:r>
              <a:rPr lang="en-IN" sz="3600" b="1" dirty="0"/>
              <a:t>Multilevel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8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sequence of successively smaller graphs are generated, each captures the essential connectivity information of its parent.</a:t>
            </a:r>
          </a:p>
          <a:p>
            <a:r>
              <a:rPr lang="en-IN" dirty="0"/>
              <a:t>Uses</a:t>
            </a:r>
          </a:p>
          <a:p>
            <a:pPr lvl="1"/>
            <a:r>
              <a:rPr lang="en-IN" dirty="0"/>
              <a:t>Large-scale combinatorial optimization problems</a:t>
            </a:r>
            <a:endParaRPr lang="en-IN" dirty="0"/>
          </a:p>
          <a:p>
            <a:pPr lvl="2"/>
            <a:r>
              <a:rPr lang="en-IN" dirty="0"/>
              <a:t>Graph partitioning</a:t>
            </a:r>
          </a:p>
          <a:p>
            <a:pPr lvl="2"/>
            <a:r>
              <a:rPr lang="en-IN" dirty="0"/>
              <a:t>Matrix ordering</a:t>
            </a:r>
          </a:p>
          <a:p>
            <a:pPr lvl="2"/>
            <a:r>
              <a:rPr lang="en-IN" dirty="0"/>
              <a:t>Traveling salesman problem</a:t>
            </a:r>
            <a:endParaRPr lang="en-IN" dirty="0"/>
          </a:p>
          <a:p>
            <a:pPr lvl="1"/>
            <a:r>
              <a:rPr lang="en-IN" dirty="0"/>
              <a:t>Meta-heuristic tool</a:t>
            </a:r>
          </a:p>
          <a:p>
            <a:pPr lvl="1"/>
            <a:r>
              <a:rPr lang="en-IN" dirty="0"/>
              <a:t>Graph drawing</a:t>
            </a:r>
          </a:p>
        </p:txBody>
      </p:sp>
    </p:spTree>
    <p:extLst>
      <p:ext uri="{BB962C8B-B14F-4D97-AF65-F5344CB8AC3E}">
        <p14:creationId xmlns:p14="http://schemas.microsoft.com/office/powerpoint/2010/main" val="239312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Distinctive Stages of 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Graph coarsening and initial layout</a:t>
            </a:r>
          </a:p>
          <a:p>
            <a:r>
              <a:rPr lang="en-IN" dirty="0"/>
              <a:t>Coarsest graph layout</a:t>
            </a:r>
          </a:p>
          <a:p>
            <a:r>
              <a:rPr lang="en-IN" dirty="0"/>
              <a:t>The prolongation and refinement step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241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Spring-Electrical Model</a:t>
            </a:r>
          </a:p>
          <a:p>
            <a:pPr lvl="1"/>
            <a:r>
              <a:rPr lang="en-IN" dirty="0"/>
              <a:t>Fast Force Approximation</a:t>
            </a:r>
          </a:p>
          <a:p>
            <a:pPr lvl="1"/>
            <a:r>
              <a:rPr lang="en-IN" dirty="0"/>
              <a:t>Multilevel Approach</a:t>
            </a:r>
          </a:p>
          <a:p>
            <a:r>
              <a:rPr lang="en-IN" dirty="0"/>
              <a:t>Stress and Strain Model</a:t>
            </a:r>
          </a:p>
          <a:p>
            <a:pPr lvl="1"/>
            <a:r>
              <a:rPr lang="en-IN" dirty="0"/>
              <a:t>Stress Model</a:t>
            </a:r>
          </a:p>
          <a:p>
            <a:pPr lvl="1"/>
            <a:r>
              <a:rPr lang="en-IN" dirty="0"/>
              <a:t>Strain Model</a:t>
            </a:r>
          </a:p>
          <a:p>
            <a:r>
              <a:rPr lang="en-IN" dirty="0"/>
              <a:t>High-Dimensional Embedding</a:t>
            </a:r>
          </a:p>
          <a:p>
            <a:r>
              <a:rPr lang="en-IN" dirty="0"/>
              <a:t>Hall’s Algorithm</a:t>
            </a:r>
          </a:p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030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Graph coarsening and initial layout</a:t>
            </a:r>
          </a:p>
          <a:p>
            <a:pPr lvl="1"/>
            <a:r>
              <a:rPr lang="en-IN" b="1" dirty="0"/>
              <a:t>Maximal Independent Edge Set (MIES)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Maximal Independent Vertex Set (MIVS)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Coarsest graph layout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The prolongation and refinement step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691" y="4094496"/>
            <a:ext cx="6424618" cy="25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Graph coarsening and initial layout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Maximal Independent Edge Set (MIES)</a:t>
            </a:r>
          </a:p>
          <a:p>
            <a:pPr lvl="1"/>
            <a:r>
              <a:rPr lang="en-IN" b="1" dirty="0"/>
              <a:t>Maximal Independent Vertex Set (MIVS)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Coarsest graph layout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The prolongation and refinement step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691" y="4055140"/>
            <a:ext cx="6424617" cy="263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6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Graph coarsening and initial layout</a:t>
            </a:r>
          </a:p>
          <a:p>
            <a:r>
              <a:rPr lang="en-IN" dirty="0"/>
              <a:t>Coarsest graph layout</a:t>
            </a:r>
          </a:p>
          <a:p>
            <a:pPr lvl="1"/>
            <a:r>
              <a:rPr lang="en-IN" dirty="0"/>
              <a:t>Carried out at the end of recursive coarsening process.</a:t>
            </a:r>
          </a:p>
          <a:p>
            <a:pPr lvl="1"/>
            <a:r>
              <a:rPr lang="en-IN" dirty="0"/>
              <a:t>Performed repeatedly until graph is small</a:t>
            </a:r>
          </a:p>
          <a:p>
            <a:pPr lvl="1"/>
            <a:r>
              <a:rPr lang="en-IN" dirty="0"/>
              <a:t>Layout the graph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The prolongation and refinement step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77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Graph coarsening and initial layout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Coarsest graph layout</a:t>
            </a:r>
          </a:p>
          <a:p>
            <a:r>
              <a:rPr lang="en-IN" dirty="0"/>
              <a:t>The prolongation and refinement step</a:t>
            </a:r>
          </a:p>
          <a:p>
            <a:pPr lvl="1"/>
            <a:r>
              <a:rPr lang="en-IN" dirty="0"/>
              <a:t>The layout on the coarser graph are recursively interpolated to the finer graphs</a:t>
            </a:r>
          </a:p>
        </p:txBody>
      </p:sp>
    </p:spTree>
    <p:extLst>
      <p:ext uri="{BB962C8B-B14F-4D97-AF65-F5344CB8AC3E}">
        <p14:creationId xmlns:p14="http://schemas.microsoft.com/office/powerpoint/2010/main" val="70168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Spring-Electrical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Drawings are good for both mesh-like graph and sparser graph</a:t>
            </a:r>
          </a:p>
          <a:p>
            <a:r>
              <a:rPr lang="en-IN" dirty="0"/>
              <a:t>Suffer slightly from “warping effect”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60" y="3121572"/>
            <a:ext cx="9133679" cy="35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4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Spring-Electrical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Scalable</a:t>
            </a:r>
          </a:p>
          <a:p>
            <a:pPr lvl="1"/>
            <a:r>
              <a:rPr lang="en-IN" dirty="0"/>
              <a:t>It can layout graphs of millions if nodes in minutes</a:t>
            </a:r>
          </a:p>
          <a:p>
            <a:r>
              <a:rPr lang="en-IN" dirty="0"/>
              <a:t>Limitations</a:t>
            </a:r>
          </a:p>
          <a:p>
            <a:pPr lvl="1"/>
            <a:r>
              <a:rPr lang="en-IN" dirty="0"/>
              <a:t>Does not cope well when edges have predefined lengths</a:t>
            </a:r>
          </a:p>
        </p:txBody>
      </p:sp>
    </p:spTree>
    <p:extLst>
      <p:ext uri="{BB962C8B-B14F-4D97-AF65-F5344CB8AC3E}">
        <p14:creationId xmlns:p14="http://schemas.microsoft.com/office/powerpoint/2010/main" val="25416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0681" y="2806262"/>
            <a:ext cx="7250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STRESS and STRAIN MODELS</a:t>
            </a:r>
          </a:p>
        </p:txBody>
      </p:sp>
    </p:spTree>
    <p:extLst>
      <p:ext uri="{BB962C8B-B14F-4D97-AF65-F5344CB8AC3E}">
        <p14:creationId xmlns:p14="http://schemas.microsoft.com/office/powerpoint/2010/main" val="58937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Assumption</a:t>
                </a:r>
              </a:p>
              <a:p>
                <a:pPr lvl="1"/>
                <a:r>
                  <a:rPr lang="en-IN" dirty="0"/>
                  <a:t>There are springs connecting all pairs of vertices of the graph</a:t>
                </a:r>
              </a:p>
              <a:p>
                <a:pPr lvl="1"/>
                <a:r>
                  <a:rPr lang="en-IN" dirty="0"/>
                  <a:t>Ideal spring length is equal to the predefined edge length</a:t>
                </a:r>
              </a:p>
              <a:p>
                <a:r>
                  <a:rPr lang="en-IN" dirty="0"/>
                  <a:t>Energy of this spring system is</a:t>
                </a:r>
              </a:p>
              <a:p>
                <a:pPr marL="0" indent="0">
                  <a:buNone/>
                </a:pPr>
                <a:r>
                  <a:rPr lang="en-IN" dirty="0"/>
                  <a:t>		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,</a:t>
                </a:r>
              </a:p>
              <a:p>
                <a:pPr marL="0" indent="0">
                  <a:buNone/>
                </a:pPr>
                <a:r>
                  <a:rPr lang="en-IN" dirty="0"/>
                  <a:t>	      </a:t>
                </a:r>
                <a:r>
                  <a:rPr lang="en-IN" sz="2400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sz="2400" dirty="0"/>
                  <a:t> is the ideal distance between </a:t>
                </a:r>
                <a:r>
                  <a:rPr lang="en-IN" sz="2400" i="1" dirty="0"/>
                  <a:t>i</a:t>
                </a:r>
                <a:r>
                  <a:rPr lang="en-IN" sz="2400" dirty="0"/>
                  <a:t> and </a:t>
                </a:r>
                <a:r>
                  <a:rPr lang="en-IN" sz="2400" i="1" dirty="0"/>
                  <a:t>j</a:t>
                </a:r>
              </a:p>
              <a:p>
                <a:pPr marL="0" indent="0">
                  <a:buNone/>
                </a:pPr>
                <a:r>
                  <a:rPr lang="en-IN" sz="2400" dirty="0"/>
                  <a:t>	           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sz="2400" dirty="0"/>
                  <a:t> is a weight factor, typically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sz="2400" dirty="0"/>
              </a:p>
              <a:p>
                <a:r>
                  <a:rPr lang="en-IN" dirty="0"/>
                  <a:t>Layout that minimizes the above stress is the optimal layout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  <a:blipFill>
                <a:blip r:embed="rId3"/>
                <a:stretch>
                  <a:fillRect l="-1043" t="-22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66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minimize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Force Directed Algorithm</a:t>
                </a:r>
              </a:p>
              <a:p>
                <a:pPr lvl="1"/>
                <a:r>
                  <a:rPr lang="en-IN" dirty="0"/>
                  <a:t>Repulsive/attractive force exerted on vertex </a:t>
                </a:r>
                <a:r>
                  <a:rPr lang="en-IN" i="1" dirty="0"/>
                  <a:t>i</a:t>
                </a:r>
                <a:r>
                  <a:rPr lang="en-IN" dirty="0"/>
                  <a:t> form the spring between vertices </a:t>
                </a:r>
                <a:r>
                  <a:rPr lang="en-IN" i="1" dirty="0"/>
                  <a:t>i</a:t>
                </a:r>
                <a:r>
                  <a:rPr lang="en-IN" dirty="0"/>
                  <a:t> and </a:t>
                </a:r>
                <a:r>
                  <a:rPr lang="en-IN" i="1" dirty="0"/>
                  <a:t>j</a:t>
                </a:r>
                <a:r>
                  <a:rPr lang="en-IN" dirty="0"/>
                  <a:t>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>
                    <a:solidFill>
                      <a:schemeClr val="bg1">
                        <a:lumMod val="65000"/>
                      </a:schemeClr>
                    </a:solidFill>
                  </a:rPr>
                  <a:t>Stress-majorization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6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minimize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chemeClr val="bg1">
                        <a:lumMod val="65000"/>
                      </a:schemeClr>
                    </a:solidFill>
                  </a:rPr>
                  <a:t>Force Directed Algorithm</a:t>
                </a:r>
              </a:p>
              <a:p>
                <a:r>
                  <a:rPr lang="en-IN" dirty="0"/>
                  <a:t>Stress-majorization</a:t>
                </a:r>
              </a:p>
              <a:p>
                <a:pPr marL="457200" lvl="1" indent="0">
                  <a:buNone/>
                </a:pPr>
                <a:r>
                  <a:rPr lang="en-IN" dirty="0"/>
                  <a:t>Consider the cost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000" dirty="0"/>
              </a:p>
              <a:p>
                <a:pPr marL="457200" lvl="1" indent="0">
                  <a:buNone/>
                </a:pPr>
                <a:r>
                  <a:rPr lang="en-IN" sz="2000" dirty="0"/>
                  <a:t>1</a:t>
                </a:r>
                <a:r>
                  <a:rPr lang="en-IN" sz="2000" baseline="30000" dirty="0"/>
                  <a:t>st</a:t>
                </a:r>
                <a:r>
                  <a:rPr lang="en-IN" sz="2000" dirty="0"/>
                  <a:t> and 3</a:t>
                </a:r>
                <a:r>
                  <a:rPr lang="en-IN" sz="2000" baseline="30000" dirty="0"/>
                  <a:t>rd</a:t>
                </a:r>
                <a:r>
                  <a:rPr lang="en-IN" sz="2000" dirty="0"/>
                  <a:t> terns are either constants or quadratic with regard to x</a:t>
                </a:r>
              </a:p>
              <a:p>
                <a:pPr marL="457200" lvl="1" indent="0">
                  <a:buNone/>
                </a:pPr>
                <a:r>
                  <a:rPr lang="en-IN" sz="2000" dirty="0"/>
                  <a:t>Using Cauchy-Schwartz inequality, we can bound the cost function by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000" dirty="0"/>
              </a:p>
              <a:p>
                <a:pPr marL="457200" lvl="1" indent="0">
                  <a:buNone/>
                </a:pPr>
                <a:r>
                  <a:rPr lang="en-IN" sz="2000" dirty="0"/>
                  <a:t>With bound tight when </a:t>
                </a:r>
                <a:r>
                  <a:rPr lang="en-IN" sz="2000" i="1" dirty="0"/>
                  <a:t>y=x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51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Graphs</a:t>
            </a:r>
          </a:p>
          <a:p>
            <a:pPr lvl="1"/>
            <a:r>
              <a:rPr lang="en-IN" dirty="0"/>
              <a:t>Used to encapsulate relationship between objects</a:t>
            </a:r>
          </a:p>
          <a:p>
            <a:pPr lvl="1"/>
            <a:r>
              <a:rPr lang="en-IN" dirty="0"/>
              <a:t>Drawing should be aesthetic</a:t>
            </a:r>
          </a:p>
          <a:p>
            <a:pPr lvl="2"/>
            <a:r>
              <a:rPr lang="en-IN" dirty="0"/>
              <a:t>Minimal edge crossing</a:t>
            </a:r>
          </a:p>
          <a:p>
            <a:pPr lvl="2"/>
            <a:r>
              <a:rPr lang="en-IN" dirty="0"/>
              <a:t>Vertices evenly distributed in space</a:t>
            </a:r>
          </a:p>
          <a:p>
            <a:pPr lvl="2"/>
            <a:r>
              <a:rPr lang="en-IN" dirty="0"/>
              <a:t>Connected vertices close to each other</a:t>
            </a:r>
          </a:p>
          <a:p>
            <a:pPr lvl="2"/>
            <a:r>
              <a:rPr lang="en-IN" dirty="0"/>
              <a:t>Symmetry preserved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62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 Majorization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Idea of Stress-majorization</a:t>
                </a:r>
              </a:p>
              <a:p>
                <a:pPr marL="457200" lvl="1" indent="0">
                  <a:buNone/>
                </a:pPr>
                <a:r>
                  <a:rPr lang="en-IN" dirty="0"/>
                  <a:t>Minimize a sequence of quadratic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dirty="0"/>
                  <a:t> initial layout, and subsequent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the result of minimizing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, </a:t>
                </a:r>
                <a:r>
                  <a:rPr lang="en-IN" i="1" dirty="0"/>
                  <a:t>k = 1,2,…</a:t>
                </a:r>
              </a:p>
              <a:p>
                <a:pPr marL="457200" lvl="1" indent="0">
                  <a:buNone/>
                </a:pPr>
                <a:r>
                  <a:rPr lang="en-IN" dirty="0"/>
                  <a:t>Minimum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dirty="0"/>
                  <a:t> is derived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, giving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Where, the weighted Laplacian matrix has elements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And,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 has elements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𝑖𝑙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𝑖𝑙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</m:e>
                              </m:nary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253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/>
          </a:bodyPr>
          <a:lstStyle/>
          <a:p>
            <a:r>
              <a:rPr lang="en-IN" dirty="0"/>
              <a:t>Summary</a:t>
            </a:r>
          </a:p>
          <a:p>
            <a:pPr lvl="1"/>
            <a:r>
              <a:rPr lang="en-IN" dirty="0"/>
              <a:t>Process of finding minima becomes that of solving a series of linear systems, with x served as y in the next iteration</a:t>
            </a:r>
          </a:p>
          <a:p>
            <a:pPr lvl="1"/>
            <a:r>
              <a:rPr lang="en-IN" dirty="0"/>
              <a:t>The process is quiet robust</a:t>
            </a:r>
          </a:p>
          <a:p>
            <a:pPr lvl="1"/>
            <a:r>
              <a:rPr lang="en-IN" dirty="0"/>
              <a:t>For large graphs, it still benefits from a good initial layout</a:t>
            </a:r>
          </a:p>
          <a:p>
            <a:pPr lvl="1"/>
            <a:r>
              <a:rPr lang="en-IN" dirty="0"/>
              <a:t>Performed well on both mesh and sparse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62" y="3834716"/>
            <a:ext cx="7372946" cy="28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00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 and Strain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3600" dirty="0">
                <a:solidFill>
                  <a:schemeClr val="bg1">
                    <a:lumMod val="75000"/>
                  </a:schemeClr>
                </a:solidFill>
              </a:rPr>
              <a:t>Stress Model</a:t>
            </a:r>
          </a:p>
          <a:p>
            <a:pPr lvl="1"/>
            <a:r>
              <a:rPr lang="en-IN" sz="3600" b="1" dirty="0"/>
              <a:t>Strain Model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622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Strain Model (Classical MDS)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IN" dirty="0"/>
                  <a:t>Classical MDS tries to fit the inner product of positions, instead of the distance between points</a:t>
                </a:r>
              </a:p>
              <a:p>
                <a:r>
                  <a:rPr lang="en-IN" dirty="0"/>
                  <a:t>Assumptions</a:t>
                </a:r>
              </a:p>
              <a:p>
                <a:pPr lvl="1"/>
                <a:r>
                  <a:rPr lang="en-IN" dirty="0"/>
                  <a:t>Final embedding is centred around origin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  <a:p>
                <a:pPr lvl="1"/>
                <a:r>
                  <a:rPr lang="en-IN" dirty="0"/>
                  <a:t>In ideal case, the embedding fits the distance exactly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Easy to prove – product of the positions,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/>
                  <a:t>, can be expressed as squared and double </a:t>
                </a:r>
                <a:r>
                  <a:rPr lang="en-IN" dirty="0" err="1"/>
                  <a:t>centered</a:t>
                </a:r>
                <a:r>
                  <a:rPr lang="en-IN" dirty="0"/>
                  <a:t> distance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  <a:blipFill>
                <a:blip r:embed="rId4"/>
                <a:stretch>
                  <a:fillRect l="-812" t="-2474" r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37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Strain Model (Classical MDS)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/>
                  <a:t>We try to find an embedding that minimizes the difference,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Where, </a:t>
                </a:r>
                <a:r>
                  <a:rPr lang="en-IN" i="1" dirty="0"/>
                  <a:t>X</a:t>
                </a:r>
                <a:r>
                  <a:rPr lang="en-IN" dirty="0"/>
                  <a:t> is </a:t>
                </a:r>
                <a:r>
                  <a:rPr lang="en-IN" i="1" dirty="0"/>
                  <a:t>|V| x d</a:t>
                </a:r>
                <a:r>
                  <a:rPr lang="en-IN" dirty="0"/>
                  <a:t> dimensional matrix of </a:t>
                </a:r>
                <a:r>
                  <a:rPr lang="en-IN" i="1" dirty="0"/>
                  <a:t>x</a:t>
                </a:r>
                <a:r>
                  <a:rPr lang="en-IN" dirty="0"/>
                  <a:t>’s</a:t>
                </a:r>
              </a:p>
              <a:p>
                <a:pPr marL="0" indent="0">
                  <a:buNone/>
                </a:pPr>
                <a:r>
                  <a:rPr lang="en-IN" dirty="0"/>
                  <a:t>			   </a:t>
                </a:r>
                <a:r>
                  <a:rPr lang="en-IN" i="1" dirty="0"/>
                  <a:t>B</a:t>
                </a:r>
                <a:r>
                  <a:rPr lang="en-IN" dirty="0"/>
                  <a:t> is the </a:t>
                </a:r>
                <a:r>
                  <a:rPr lang="en-IN" i="1" dirty="0"/>
                  <a:t>|</a:t>
                </a:r>
                <a:r>
                  <a:rPr lang="en-IN" i="1" dirty="0" err="1"/>
                  <a:t>V|x|V</a:t>
                </a:r>
                <a:r>
                  <a:rPr lang="en-IN" i="1" dirty="0"/>
                  <a:t>| </a:t>
                </a:r>
                <a:r>
                  <a:rPr lang="en-IN" dirty="0"/>
                  <a:t>symmetric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dirty="0"/>
                  <a:t>’s and</a:t>
                </a:r>
              </a:p>
              <a:p>
                <a:pPr marL="0" indent="0">
                  <a:buNone/>
                </a:pPr>
                <a:r>
                  <a:rPr lang="en-IN" dirty="0"/>
                  <a:t>	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||.||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/>
                  <a:t> is the </a:t>
                </a:r>
                <a:r>
                  <a:rPr lang="en-IN" dirty="0" err="1"/>
                  <a:t>Frobenius</a:t>
                </a:r>
                <a:r>
                  <a:rPr lang="en-IN" dirty="0"/>
                  <a:t> norm</a:t>
                </a:r>
              </a:p>
              <a:p>
                <a:pPr marL="0" indent="0">
                  <a:buNone/>
                </a:pPr>
                <a:r>
                  <a:rPr lang="en-IN" dirty="0"/>
                  <a:t>If eigen decomposition of </a:t>
                </a:r>
                <a:r>
                  <a:rPr lang="en-IN" i="1" dirty="0"/>
                  <a:t>B</a:t>
                </a:r>
                <a:r>
                  <a:rPr lang="en-IN" dirty="0"/>
                  <a:t>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dirty="0"/>
                  <a:t>, then the solution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/>
                  <a:t> is the diagonal matrix of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IN" dirty="0"/>
                  <a:t>, with all but </a:t>
                </a:r>
                <a:r>
                  <a:rPr lang="en-IN" i="1" dirty="0"/>
                  <a:t>d</a:t>
                </a:r>
                <a:r>
                  <a:rPr lang="en-IN" dirty="0"/>
                  <a:t> largest eigenvalues of the diagonal set to zero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  <a:blipFill>
                <a:blip r:embed="rId4"/>
                <a:stretch>
                  <a:fillRect l="-1217" t="-2214" r="-1391" b="-7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41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Strain Model (Classical MDS)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/>
          </a:bodyPr>
          <a:lstStyle/>
          <a:p>
            <a:r>
              <a:rPr lang="en-IN" dirty="0"/>
              <a:t>Strain model does not fit distances directly.</a:t>
            </a:r>
          </a:p>
          <a:p>
            <a:r>
              <a:rPr lang="en-IN" dirty="0"/>
              <a:t>Drawings are not satisfactory</a:t>
            </a:r>
          </a:p>
          <a:p>
            <a:r>
              <a:rPr lang="en-IN" dirty="0"/>
              <a:t>Can be used as good starting point for stress model</a:t>
            </a:r>
          </a:p>
          <a:p>
            <a:r>
              <a:rPr lang="en-IN" dirty="0"/>
              <a:t>Performed well on mesh-like structures, but not so well on </a:t>
            </a:r>
            <a:r>
              <a:rPr lang="en-IN" dirty="0" err="1"/>
              <a:t>spraser</a:t>
            </a:r>
            <a:r>
              <a:rPr lang="en-IN" dirty="0"/>
              <a:t>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729" y="3615116"/>
            <a:ext cx="7864542" cy="30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1433" y="2942897"/>
            <a:ext cx="854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/>
              <a:t>HIGH DIMENSIONAL EMBEDDING</a:t>
            </a:r>
          </a:p>
        </p:txBody>
      </p:sp>
    </p:spTree>
    <p:extLst>
      <p:ext uri="{BB962C8B-B14F-4D97-AF65-F5344CB8AC3E}">
        <p14:creationId xmlns:p14="http://schemas.microsoft.com/office/powerpoint/2010/main" val="3518849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High-Dimensional Embedding(HDE)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IN" dirty="0"/>
                  <a:t>Finds coordinates of the vertices in a k-dimensional space, then projects back to 2 or 3 dimensional space</a:t>
                </a:r>
              </a:p>
              <a:p>
                <a:r>
                  <a:rPr lang="en-IN" dirty="0"/>
                  <a:t>K-dimensional coordinate system is created from k-centres</a:t>
                </a:r>
              </a:p>
              <a:p>
                <a:r>
                  <a:rPr lang="en-IN" dirty="0"/>
                  <a:t>|V| coordinate vectors form |V| x k matrix Y</a:t>
                </a:r>
              </a:p>
              <a:p>
                <a:r>
                  <a:rPr lang="en-IN" dirty="0"/>
                  <a:t>Y is normalized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box>
                        <m:box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where e is |V| dimensional vector of all 1’s</a:t>
                </a:r>
              </a:p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be 2 k-d linear combination vectors. They should be uncorrelated,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Each vector should be far away from 0 as possible, </a:t>
                </a:r>
                <a:r>
                  <a:rPr lang="en-IN" dirty="0" err="1"/>
                  <a:t>i.e</a:t>
                </a:r>
                <a:r>
                  <a:rPr lang="en-IN" dirty="0"/>
                  <a:t>, we maximize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This can be achieved using PCA.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69"/>
                <a:ext cx="10515600" cy="4684494"/>
              </a:xfrm>
              <a:blipFill>
                <a:blip r:embed="rId4"/>
                <a:stretch>
                  <a:fillRect l="-696" t="-2734" b="-28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48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High-Dimensional Embedding(HDE)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/>
          </a:bodyPr>
          <a:lstStyle/>
          <a:p>
            <a:r>
              <a:rPr lang="en-IN" dirty="0"/>
              <a:t>Performs particularly badly on sparse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08" y="2583607"/>
            <a:ext cx="10014384" cy="3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1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2" y="2942897"/>
            <a:ext cx="5065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/>
              <a:t>HALL’S ALGORITHM</a:t>
            </a:r>
          </a:p>
        </p:txBody>
      </p:sp>
    </p:spTree>
    <p:extLst>
      <p:ext uri="{BB962C8B-B14F-4D97-AF65-F5344CB8AC3E}">
        <p14:creationId xmlns:p14="http://schemas.microsoft.com/office/powerpoint/2010/main" val="43703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Early Examples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Mill Board Games in The Book of Games</a:t>
            </a:r>
          </a:p>
          <a:p>
            <a:r>
              <a:rPr lang="en-IN" dirty="0"/>
              <a:t>Family tree and trees of virtues and vices</a:t>
            </a:r>
          </a:p>
          <a:p>
            <a:r>
              <a:rPr lang="en-IN" dirty="0"/>
              <a:t>Seven Bridges of </a:t>
            </a:r>
            <a:r>
              <a:rPr lang="en-IN" dirty="0" err="1"/>
              <a:t>Königsberg</a:t>
            </a:r>
            <a:endParaRPr lang="en-IN" dirty="0"/>
          </a:p>
        </p:txBody>
      </p:sp>
      <p:pic>
        <p:nvPicPr>
          <p:cNvPr id="2052" name="Picture 4" descr="https://upload.wikimedia.org/wikipedia/commons/thumb/9/96/K%C3%B6nigsberg_graph.svg/360px-K%C3%B6nigsberg_graph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17" y="3537484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9/91/7_bridges.svg/500px-7_bridges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46" y="3285236"/>
            <a:ext cx="4243551" cy="33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/>
          <p:cNvSpPr/>
          <p:nvPr/>
        </p:nvSpPr>
        <p:spPr>
          <a:xfrm>
            <a:off x="5672958" y="4646325"/>
            <a:ext cx="1266497" cy="5255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589484" y="47848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1090" y="3750257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6294" y="5727125"/>
            <a:ext cx="35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2753" y="4755535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B</a:t>
            </a:r>
          </a:p>
        </p:txBody>
      </p:sp>
      <p:pic>
        <p:nvPicPr>
          <p:cNvPr id="2058" name="Picture 10" descr="http://www.clker.com/cliparts/a/b/7/8/1209672325501954158PeterM_Nine_Men_s_Morris_Molenspel.svg.h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23" y="810947"/>
            <a:ext cx="2474289" cy="247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5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Hall’s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69"/>
                <a:ext cx="10134600" cy="4684494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IN" dirty="0"/>
                  <a:t>“Many sequencing and placement problems could be characterized as finding locations of points which minimize the weighted sum of square distances”</a:t>
                </a:r>
              </a:p>
              <a:p>
                <a:pPr marL="0" indent="0" algn="r">
                  <a:buNone/>
                </a:pPr>
                <a:r>
                  <a:rPr lang="en-IN" dirty="0"/>
                  <a:t>     -Hall</a:t>
                </a:r>
              </a:p>
              <a:p>
                <a:pPr marL="0" indent="0">
                  <a:buNone/>
                </a:pPr>
                <a:r>
                  <a:rPr lang="en-IN" dirty="0"/>
                  <a:t>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,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	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is 1-dimensional coordinate value for vertex</a:t>
                </a:r>
                <a:r>
                  <a:rPr lang="en-IN" i="1" dirty="0"/>
                  <a:t> i</a:t>
                </a:r>
              </a:p>
              <a:p>
                <a:pPr marL="0" indent="0">
                  <a:buNone/>
                </a:pPr>
                <a:r>
                  <a:rPr lang="en-IN" dirty="0"/>
                  <a:t>The objective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	   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IN" dirty="0"/>
                  <a:t> is the weighted Laplacian matrix with elements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lang="en-IN"/>
                                    <m:t>∈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69"/>
                <a:ext cx="10134600" cy="4684494"/>
              </a:xfrm>
              <a:blipFill>
                <a:blip r:embed="rId4"/>
                <a:stretch>
                  <a:fillRect l="-662" t="-2474" r="-10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34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Hall’s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/>
          </a:bodyPr>
          <a:lstStyle/>
          <a:p>
            <a:r>
              <a:rPr lang="en-IN" sz="2000" dirty="0"/>
              <a:t>For connected graph</a:t>
            </a:r>
          </a:p>
          <a:p>
            <a:pPr lvl="1"/>
            <a:r>
              <a:rPr lang="en-IN" sz="1800" dirty="0"/>
              <a:t>Laplacian is positive semi-definite with one eigen value 0 corresponding to trivial eigen vector of all 1’s</a:t>
            </a:r>
            <a:endParaRPr lang="en-IN" sz="1800" dirty="0"/>
          </a:p>
          <a:p>
            <a:r>
              <a:rPr lang="en-IN" sz="2000" dirty="0"/>
              <a:t>For 2 dimensional layout, take 2 eigen vectors corresponding to the 2 smallest positive eigen values</a:t>
            </a:r>
          </a:p>
          <a:p>
            <a:r>
              <a:rPr lang="en-IN" sz="2000" dirty="0"/>
              <a:t>Performed reasonably well on mesh-like  graph</a:t>
            </a:r>
          </a:p>
          <a:p>
            <a:r>
              <a:rPr lang="en-IN" sz="2000" dirty="0"/>
              <a:t>Almost useless on sparser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34" y="3839127"/>
            <a:ext cx="7528211" cy="2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5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/>
          </a:bodyPr>
          <a:lstStyle/>
          <a:p>
            <a:r>
              <a:rPr lang="en-IN" dirty="0"/>
              <a:t>Challenges</a:t>
            </a:r>
          </a:p>
          <a:p>
            <a:pPr lvl="1"/>
            <a:r>
              <a:rPr lang="en-IN" dirty="0"/>
              <a:t>Need for robust coarsening scheme</a:t>
            </a:r>
          </a:p>
          <a:p>
            <a:pPr lvl="1"/>
            <a:r>
              <a:rPr lang="en-IN" dirty="0"/>
              <a:t>Laying out and visualizing a dynamically changing graph</a:t>
            </a:r>
          </a:p>
          <a:p>
            <a:pPr lvl="1"/>
            <a:r>
              <a:rPr lang="en-IN" dirty="0"/>
              <a:t>Complex real world graphs of a “small-world” nature</a:t>
            </a:r>
          </a:p>
        </p:txBody>
      </p:sp>
    </p:spTree>
    <p:extLst>
      <p:ext uri="{BB962C8B-B14F-4D97-AF65-F5344CB8AC3E}">
        <p14:creationId xmlns:p14="http://schemas.microsoft.com/office/powerpoint/2010/main" val="1010889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4763" y="2942897"/>
            <a:ext cx="316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679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6/60/Hamiltonian_path.svg/220px-Hamiltonian_path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99292" y="640263"/>
            <a:ext cx="3016293" cy="28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i.stack.imgur.com/HUufp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2249" y="3659709"/>
            <a:ext cx="3977013" cy="24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IN" sz="400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lvl="1"/>
            <a:r>
              <a:rPr lang="en-IN" dirty="0" err="1"/>
              <a:t>Iconsian</a:t>
            </a:r>
            <a:r>
              <a:rPr lang="en-IN" dirty="0"/>
              <a:t> Game – William Hamilton</a:t>
            </a:r>
          </a:p>
          <a:p>
            <a:pPr lvl="1"/>
            <a:r>
              <a:rPr lang="en-IN" dirty="0"/>
              <a:t>Arthur Cayley – Concept of Tree</a:t>
            </a:r>
          </a:p>
          <a:p>
            <a:pPr lvl="1"/>
            <a:r>
              <a:rPr lang="en-IN" dirty="0"/>
              <a:t>Sylvester – Concept of Graph</a:t>
            </a:r>
          </a:p>
          <a:p>
            <a:pPr lvl="1"/>
            <a:r>
              <a:rPr lang="en-IN" dirty="0"/>
              <a:t>Sugiyama et al. – Method for hierarchical drawing of directed graphs</a:t>
            </a:r>
          </a:p>
          <a:p>
            <a:pPr lvl="1"/>
            <a:r>
              <a:rPr lang="en-IN" dirty="0" err="1"/>
              <a:t>Eades</a:t>
            </a:r>
            <a:r>
              <a:rPr lang="en-IN" dirty="0"/>
              <a:t> – Force directed algorithm</a:t>
            </a:r>
          </a:p>
          <a:p>
            <a:pPr lvl="1"/>
            <a:r>
              <a:rPr lang="en-IN" dirty="0" err="1"/>
              <a:t>Kamada</a:t>
            </a:r>
            <a:r>
              <a:rPr lang="en-IN" dirty="0"/>
              <a:t> and Kawai – Spring embedding algorithm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175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Styles of Graph Drawings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Planar Graphs</a:t>
            </a:r>
          </a:p>
          <a:p>
            <a:r>
              <a:rPr lang="en-IN" dirty="0"/>
              <a:t>General Graphs</a:t>
            </a:r>
          </a:p>
          <a:p>
            <a:pPr lvl="1"/>
            <a:r>
              <a:rPr lang="en-IN" dirty="0"/>
              <a:t>Straight Line Drawing</a:t>
            </a:r>
          </a:p>
          <a:p>
            <a:pPr lvl="1"/>
            <a:r>
              <a:rPr lang="en-IN" dirty="0"/>
              <a:t>Orthogonal Drawing</a:t>
            </a:r>
          </a:p>
          <a:p>
            <a:r>
              <a:rPr lang="en-IN" dirty="0"/>
              <a:t>Directed Graphs</a:t>
            </a:r>
          </a:p>
          <a:p>
            <a:pPr lvl="1"/>
            <a:r>
              <a:rPr lang="en-IN" dirty="0"/>
              <a:t>Hierarchical Drawing</a:t>
            </a:r>
          </a:p>
        </p:txBody>
      </p:sp>
      <p:pic>
        <p:nvPicPr>
          <p:cNvPr id="4098" name="Picture 2" descr="http://www.boost.org/doc/libs/1_54_0/libs/graph/doc/figs/k_5_and_k_3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31" y="880324"/>
            <a:ext cx="54292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arc.unt.edu/ian/art/4ants/images/squ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73" y="330498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mrgeek.me/wp-content/uploads/2014/04/directed-grap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84" y="3829599"/>
            <a:ext cx="4286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5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Large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term large is relative to the computing power and memory availability</a:t>
            </a:r>
          </a:p>
          <a:p>
            <a:r>
              <a:rPr lang="en-IN" dirty="0"/>
              <a:t>Graphs of more than few thousand vertices</a:t>
            </a:r>
          </a:p>
          <a:p>
            <a:r>
              <a:rPr lang="en-IN" dirty="0"/>
              <a:t>Examples – Internet Mapping, Social Networks, Biological Pathways</a:t>
            </a:r>
          </a:p>
          <a:p>
            <a:r>
              <a:rPr lang="en-IN" dirty="0"/>
              <a:t>Unique Issues – </a:t>
            </a:r>
          </a:p>
          <a:p>
            <a:pPr lvl="1"/>
            <a:r>
              <a:rPr lang="en-IN" dirty="0"/>
              <a:t>Complexity of the algorithm</a:t>
            </a:r>
          </a:p>
          <a:p>
            <a:pPr lvl="1"/>
            <a:r>
              <a:rPr lang="en-IN" dirty="0"/>
              <a:t>Ability of algorithm in escaping from local minimum and achieving globally optimal drawing is vital</a:t>
            </a:r>
          </a:p>
        </p:txBody>
      </p:sp>
    </p:spTree>
    <p:extLst>
      <p:ext uri="{BB962C8B-B14F-4D97-AF65-F5344CB8AC3E}">
        <p14:creationId xmlns:p14="http://schemas.microsoft.com/office/powerpoint/2010/main" val="20444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G{V,E} – Undirected Graphs</a:t>
                </a:r>
              </a:p>
              <a:p>
                <a:r>
                  <a:rPr lang="en-IN" dirty="0"/>
                  <a:t>V – Set of Vertices</a:t>
                </a:r>
              </a:p>
              <a:p>
                <a:r>
                  <a:rPr lang="en-IN" dirty="0"/>
                  <a:t>|V| - Number of Vertices</a:t>
                </a:r>
              </a:p>
              <a:p>
                <a:r>
                  <a:rPr lang="en-IN" dirty="0"/>
                  <a:t>E – Set of Edges</a:t>
                </a:r>
              </a:p>
              <a:p>
                <a:r>
                  <a:rPr lang="en-IN" dirty="0"/>
                  <a:t>|E| - Number of Edges</a:t>
                </a:r>
              </a:p>
              <a:p>
                <a:r>
                  <a:rPr lang="en-IN" dirty="0"/>
                  <a:t>i ↔ j – i and j are neighbouring vertices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- current co-ordinates of vertex i in Euclidean space</a:t>
                </a:r>
              </a:p>
              <a:p>
                <a:r>
                  <a:rPr lang="en-IN" dirty="0"/>
                  <a:t>d – dimension (typically – 2 or 3)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28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4204" y="2806262"/>
            <a:ext cx="6563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SPRING-ELECTRIC MODEL</a:t>
            </a:r>
          </a:p>
        </p:txBody>
      </p:sp>
    </p:spTree>
    <p:extLst>
      <p:ext uri="{BB962C8B-B14F-4D97-AF65-F5344CB8AC3E}">
        <p14:creationId xmlns:p14="http://schemas.microsoft.com/office/powerpoint/2010/main" val="182280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3788</TotalTime>
  <Words>2525</Words>
  <Application>Microsoft Office PowerPoint</Application>
  <PresentationFormat>Widescreen</PresentationFormat>
  <Paragraphs>371</Paragraphs>
  <Slides>43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Algorithms for Visualizing Large Networks</vt:lpstr>
      <vt:lpstr>Overview</vt:lpstr>
      <vt:lpstr>Introduction</vt:lpstr>
      <vt:lpstr>Early Examples and History</vt:lpstr>
      <vt:lpstr>History</vt:lpstr>
      <vt:lpstr>Styles of Graph Drawings</vt:lpstr>
      <vt:lpstr>Visualizing Large Graphs</vt:lpstr>
      <vt:lpstr>Notations</vt:lpstr>
      <vt:lpstr>PowerPoint Presentation</vt:lpstr>
      <vt:lpstr>Spring-Electrical Model</vt:lpstr>
      <vt:lpstr>Force-Directed Algorithm</vt:lpstr>
      <vt:lpstr>Force Directed algorithm</vt:lpstr>
      <vt:lpstr>Spring-Electrical Model</vt:lpstr>
      <vt:lpstr>Fast Force Approximation</vt:lpstr>
      <vt:lpstr>Fast Force Approximation</vt:lpstr>
      <vt:lpstr>Fast Force Approximation</vt:lpstr>
      <vt:lpstr>Spring-Electrical Model</vt:lpstr>
      <vt:lpstr>Multilevel Approach</vt:lpstr>
      <vt:lpstr>Distinctive Stages of Multilevel Approach</vt:lpstr>
      <vt:lpstr>Multilevel Approach</vt:lpstr>
      <vt:lpstr>Multilevel Approach</vt:lpstr>
      <vt:lpstr>Multilevel Approach</vt:lpstr>
      <vt:lpstr>Multilevel Approach</vt:lpstr>
      <vt:lpstr>Spring-Electrical Model</vt:lpstr>
      <vt:lpstr>Spring-Electrical Model</vt:lpstr>
      <vt:lpstr>PowerPoint Presentation</vt:lpstr>
      <vt:lpstr>Stress Model</vt:lpstr>
      <vt:lpstr>Ways to minimize Energy</vt:lpstr>
      <vt:lpstr>Ways to minimize Energy</vt:lpstr>
      <vt:lpstr>Stress Majorization</vt:lpstr>
      <vt:lpstr>Stress Model</vt:lpstr>
      <vt:lpstr>Stress and Strain Model</vt:lpstr>
      <vt:lpstr>Strain Model (Classical MDS)</vt:lpstr>
      <vt:lpstr>Strain Model (Classical MDS)</vt:lpstr>
      <vt:lpstr>Strain Model (Classical MDS)</vt:lpstr>
      <vt:lpstr>PowerPoint Presentation</vt:lpstr>
      <vt:lpstr>High-Dimensional Embedding(HDE)</vt:lpstr>
      <vt:lpstr>High-Dimensional Embedding(HDE)</vt:lpstr>
      <vt:lpstr>PowerPoint Presentation</vt:lpstr>
      <vt:lpstr>Hall’s Algorithm</vt:lpstr>
      <vt:lpstr>Hall’s Algorithm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Visualizing Large Networks</dc:title>
  <dc:creator>shreyas prabhakar</dc:creator>
  <cp:lastModifiedBy>shreyas prabhakar</cp:lastModifiedBy>
  <cp:revision>69</cp:revision>
  <dcterms:created xsi:type="dcterms:W3CDTF">2017-04-11T01:20:38Z</dcterms:created>
  <dcterms:modified xsi:type="dcterms:W3CDTF">2017-04-13T19:13:11Z</dcterms:modified>
</cp:coreProperties>
</file>